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9"/>
  </p:notesMasterIdLst>
  <p:handoutMasterIdLst>
    <p:handoutMasterId r:id="rId130"/>
  </p:handoutMasterIdLst>
  <p:sldIdLst>
    <p:sldId id="8033" r:id="rId3"/>
    <p:sldId id="7995" r:id="rId4"/>
    <p:sldId id="7671" r:id="rId5"/>
    <p:sldId id="7681" r:id="rId6"/>
    <p:sldId id="983" r:id="rId7"/>
    <p:sldId id="373" r:id="rId8"/>
    <p:sldId id="1026" r:id="rId9"/>
    <p:sldId id="8075" r:id="rId10"/>
    <p:sldId id="8085" r:id="rId11"/>
    <p:sldId id="8086" r:id="rId12"/>
    <p:sldId id="8087" r:id="rId13"/>
    <p:sldId id="8084" r:id="rId14"/>
    <p:sldId id="8077" r:id="rId15"/>
    <p:sldId id="7784" r:id="rId16"/>
    <p:sldId id="8079" r:id="rId17"/>
    <p:sldId id="7774" r:id="rId18"/>
    <p:sldId id="692" r:id="rId19"/>
    <p:sldId id="7691" r:id="rId20"/>
    <p:sldId id="7896" r:id="rId21"/>
    <p:sldId id="1028" r:id="rId22"/>
    <p:sldId id="8078" r:id="rId23"/>
    <p:sldId id="8081" r:id="rId24"/>
    <p:sldId id="7698" r:id="rId25"/>
    <p:sldId id="721" r:id="rId26"/>
    <p:sldId id="8037" r:id="rId27"/>
    <p:sldId id="7884" r:id="rId28"/>
    <p:sldId id="7886" r:id="rId29"/>
    <p:sldId id="8038" r:id="rId30"/>
    <p:sldId id="8082" r:id="rId31"/>
    <p:sldId id="8011" r:id="rId32"/>
    <p:sldId id="8058" r:id="rId33"/>
    <p:sldId id="8059" r:id="rId34"/>
    <p:sldId id="8060" r:id="rId35"/>
    <p:sldId id="8061" r:id="rId36"/>
    <p:sldId id="8062" r:id="rId37"/>
    <p:sldId id="8063" r:id="rId38"/>
    <p:sldId id="8083" r:id="rId39"/>
    <p:sldId id="8054" r:id="rId40"/>
    <p:sldId id="8055" r:id="rId41"/>
    <p:sldId id="8052" r:id="rId42"/>
    <p:sldId id="8044" r:id="rId43"/>
    <p:sldId id="8051" r:id="rId44"/>
    <p:sldId id="8053" r:id="rId45"/>
    <p:sldId id="8046" r:id="rId46"/>
    <p:sldId id="8047" r:id="rId47"/>
    <p:sldId id="8048" r:id="rId48"/>
    <p:sldId id="8049" r:id="rId49"/>
    <p:sldId id="8045" r:id="rId50"/>
    <p:sldId id="8088" r:id="rId51"/>
    <p:sldId id="8089" r:id="rId52"/>
    <p:sldId id="8090" r:id="rId53"/>
    <p:sldId id="8034" r:id="rId54"/>
    <p:sldId id="8091" r:id="rId55"/>
    <p:sldId id="8092" r:id="rId56"/>
    <p:sldId id="7664" r:id="rId57"/>
    <p:sldId id="7665" r:id="rId58"/>
    <p:sldId id="7835" r:id="rId59"/>
    <p:sldId id="8073" r:id="rId60"/>
    <p:sldId id="8070" r:id="rId61"/>
    <p:sldId id="7836" r:id="rId62"/>
    <p:sldId id="7837" r:id="rId63"/>
    <p:sldId id="7879" r:id="rId64"/>
    <p:sldId id="7703" r:id="rId65"/>
    <p:sldId id="7881" r:id="rId66"/>
    <p:sldId id="8074" r:id="rId67"/>
    <p:sldId id="7883" r:id="rId68"/>
    <p:sldId id="7880" r:id="rId69"/>
    <p:sldId id="7702" r:id="rId70"/>
    <p:sldId id="7710" r:id="rId71"/>
    <p:sldId id="7894" r:id="rId72"/>
    <p:sldId id="8035" r:id="rId73"/>
    <p:sldId id="1024" r:id="rId74"/>
    <p:sldId id="7677" r:id="rId75"/>
    <p:sldId id="8040" r:id="rId76"/>
    <p:sldId id="1021" r:id="rId77"/>
    <p:sldId id="583" r:id="rId78"/>
    <p:sldId id="7895" r:id="rId79"/>
    <p:sldId id="727" r:id="rId80"/>
    <p:sldId id="7950" r:id="rId81"/>
    <p:sldId id="8004" r:id="rId82"/>
    <p:sldId id="8006" r:id="rId83"/>
    <p:sldId id="7956" r:id="rId84"/>
    <p:sldId id="8042" r:id="rId85"/>
    <p:sldId id="1102" r:id="rId86"/>
    <p:sldId id="1103" r:id="rId87"/>
    <p:sldId id="8043" r:id="rId88"/>
    <p:sldId id="988" r:id="rId89"/>
    <p:sldId id="7968" r:id="rId90"/>
    <p:sldId id="7683" r:id="rId91"/>
    <p:sldId id="8019" r:id="rId92"/>
    <p:sldId id="8017" r:id="rId93"/>
    <p:sldId id="8018" r:id="rId94"/>
    <p:sldId id="8020" r:id="rId95"/>
    <p:sldId id="7962" r:id="rId96"/>
    <p:sldId id="7833" r:id="rId97"/>
    <p:sldId id="8021" r:id="rId98"/>
    <p:sldId id="7953" r:id="rId99"/>
    <p:sldId id="8022" r:id="rId100"/>
    <p:sldId id="7954" r:id="rId101"/>
    <p:sldId id="8023" r:id="rId102"/>
    <p:sldId id="8024" r:id="rId103"/>
    <p:sldId id="8027" r:id="rId104"/>
    <p:sldId id="8028" r:id="rId105"/>
    <p:sldId id="8029" r:id="rId106"/>
    <p:sldId id="7890" r:id="rId107"/>
    <p:sldId id="7891" r:id="rId108"/>
    <p:sldId id="8030" r:id="rId109"/>
    <p:sldId id="7794" r:id="rId110"/>
    <p:sldId id="7795" r:id="rId111"/>
    <p:sldId id="7729" r:id="rId112"/>
    <p:sldId id="7842" r:id="rId113"/>
    <p:sldId id="1253" r:id="rId114"/>
    <p:sldId id="7771" r:id="rId115"/>
    <p:sldId id="7699" r:id="rId116"/>
    <p:sldId id="7657" r:id="rId117"/>
    <p:sldId id="7789" r:id="rId118"/>
    <p:sldId id="7930" r:id="rId119"/>
    <p:sldId id="7931" r:id="rId120"/>
    <p:sldId id="8031" r:id="rId121"/>
    <p:sldId id="7998" r:id="rId122"/>
    <p:sldId id="7957" r:id="rId123"/>
    <p:sldId id="8032" r:id="rId124"/>
    <p:sldId id="7927" r:id="rId125"/>
    <p:sldId id="7960" r:id="rId126"/>
    <p:sldId id="8003" r:id="rId127"/>
    <p:sldId id="7992" r:id="rId1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002060"/>
    <a:srgbClr val="FFFFFF"/>
    <a:srgbClr val="FEFFFA"/>
    <a:srgbClr val="BFBFBF"/>
    <a:srgbClr val="E8FAFA"/>
    <a:srgbClr val="19CBCF"/>
    <a:srgbClr val="21F3F7"/>
    <a:srgbClr val="DCE6F2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409"/>
    <p:restoredTop sz="77133"/>
  </p:normalViewPr>
  <p:slideViewPr>
    <p:cSldViewPr snapToGrid="0">
      <p:cViewPr varScale="1">
        <p:scale>
          <a:sx n="118" d="100"/>
          <a:sy n="118" d="100"/>
        </p:scale>
        <p:origin x="2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2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3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6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9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48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9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974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0918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155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11.03.2024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77.svg"/><Relationship Id="rId4" Type="http://schemas.openxmlformats.org/officeDocument/2006/relationships/image" Target="../media/image15.svg"/><Relationship Id="rId9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4084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68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s://pixabay.com/en/warning-sign-slow-traffic-safety-36602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11 March 2024</a:t>
            </a:r>
          </a:p>
          <a:p>
            <a:r>
              <a:rPr lang="en-US" sz="2000" dirty="0"/>
              <a:t>Huawei Cambridge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512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625798"/>
              </p:ext>
            </p:extLst>
          </p:nvPr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284048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7086600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6644748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25FEC-4CBD-6FF8-B21F-D64F43A64373}"/>
              </a:ext>
            </a:extLst>
          </p:cNvPr>
          <p:cNvSpPr/>
          <p:nvPr/>
        </p:nvSpPr>
        <p:spPr>
          <a:xfrm>
            <a:off x="7203532" y="1671541"/>
            <a:ext cx="1714690" cy="48491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 animBg="1"/>
      <p:bldP spid="2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-18577" y="1851047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0" y="1916400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108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109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/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306626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7086600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6644748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908462-1B66-C362-B54F-CE4E9E41C213}"/>
              </a:ext>
            </a:extLst>
          </p:cNvPr>
          <p:cNvSpPr/>
          <p:nvPr/>
        </p:nvSpPr>
        <p:spPr>
          <a:xfrm>
            <a:off x="1" y="979521"/>
            <a:ext cx="9144000" cy="12947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0DB72-4527-0B6C-669F-1BAC422DFA51}"/>
              </a:ext>
            </a:extLst>
          </p:cNvPr>
          <p:cNvSpPr/>
          <p:nvPr/>
        </p:nvSpPr>
        <p:spPr>
          <a:xfrm>
            <a:off x="0" y="3219724"/>
            <a:ext cx="9144000" cy="298913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3490339"/>
            <a:ext cx="9144000" cy="1912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even if they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 very memory intensive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046BC3-112D-1640-D69D-DD64A651C737}"/>
              </a:ext>
            </a:extLst>
          </p:cNvPr>
          <p:cNvSpPr/>
          <p:nvPr/>
        </p:nvSpPr>
        <p:spPr>
          <a:xfrm>
            <a:off x="0" y="2268245"/>
            <a:ext cx="4097740" cy="9514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67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is an Outstanding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D143EE-1A61-F362-D6A6-65EFEC43B2CE}"/>
              </a:ext>
            </a:extLst>
          </p:cNvPr>
          <p:cNvSpPr txBox="1">
            <a:spLocks/>
          </p:cNvSpPr>
          <p:nvPr/>
        </p:nvSpPr>
        <p:spPr>
          <a:xfrm>
            <a:off x="1" y="1286934"/>
            <a:ext cx="9143999" cy="448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Increasing DRAM chip density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exacerbates DRAM read disturbance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7030A0"/>
                </a:solidFill>
              </a:rPr>
              <a:t>Attackers </a:t>
            </a:r>
            <a:r>
              <a:rPr lang="en-US" sz="4000" dirty="0">
                <a:solidFill>
                  <a:srgbClr val="7030A0"/>
                </a:solidFill>
              </a:rPr>
              <a:t>can keep </a:t>
            </a:r>
            <a:r>
              <a:rPr lang="en-US" sz="4000" b="1" dirty="0">
                <a:solidFill>
                  <a:srgbClr val="7030A0"/>
                </a:solidFill>
              </a:rPr>
              <a:t>low profile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7030A0"/>
                </a:solidFill>
              </a:rPr>
              <a:t>(using &lt;0.16% of the row activation budget)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Benign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 become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not-so-benign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C0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C00000"/>
                </a:solidFill>
              </a:rPr>
              <a:t>Efficient and scalable </a:t>
            </a:r>
            <a:r>
              <a:rPr lang="en-US" sz="4000" dirty="0">
                <a:solidFill>
                  <a:srgbClr val="C00000"/>
                </a:solidFill>
              </a:rPr>
              <a:t>solutions are needed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-3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-4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-4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-4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3924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3" grpId="0" animBg="1"/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75873"/>
            <a:ext cx="9143999" cy="2706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deeper understanding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DRAM read disturbance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7030A0"/>
                </a:solidFill>
              </a:rPr>
              <a:t>is the key to enable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efficient and scalable </a:t>
            </a:r>
            <a:r>
              <a:rPr lang="en-US" sz="4000" dirty="0">
                <a:solidFill>
                  <a:srgbClr val="7030A0"/>
                </a:solidFill>
              </a:rPr>
              <a:t>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0" y="965202"/>
            <a:ext cx="2158819" cy="5518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27674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237905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237770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237635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456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3149677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7E86D-DEC2-C3E3-143C-1A5FB433BC22}"/>
              </a:ext>
            </a:extLst>
          </p:cNvPr>
          <p:cNvSpPr txBox="1"/>
          <p:nvPr/>
        </p:nvSpPr>
        <p:spPr>
          <a:xfrm>
            <a:off x="0" y="978376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1772212" y="50553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1772212" y="511497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1786067" y="3060333"/>
            <a:ext cx="0" cy="1995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422908" y="3734695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5" y="3489857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3" y="3489856"/>
            <a:ext cx="7772396" cy="156553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2115082" y="1187460"/>
            <a:ext cx="6720160" cy="965200"/>
          </a:xfrm>
          <a:prstGeom prst="roundRect">
            <a:avLst>
              <a:gd name="adj" fmla="val 0"/>
            </a:avLst>
          </a:prstGeom>
          <a:solidFill>
            <a:srgbClr val="CC4778">
              <a:alpha val="29804"/>
            </a:srgbClr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2115082" y="2259665"/>
            <a:ext cx="672016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0" y="5484302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4752109" y="34767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6508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76.6%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2943992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*Example fraction values from SK Hynix modules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9144000" y="3898944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576114" cy="237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6507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356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356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78349" y="222421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mbria"/>
              <a:ea typeface="Cambria"/>
              <a:cs typeface="+mj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39F4-C79A-E35C-B8D6-929A7D6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Follow-Up Work: </a:t>
            </a:r>
            <a:r>
              <a:rPr lang="en-US" dirty="0" err="1"/>
              <a:t>SpyHammer</a:t>
            </a:r>
            <a:r>
              <a:rPr lang="en-US" dirty="0"/>
              <a:t> [</a:t>
            </a:r>
            <a:r>
              <a:rPr lang="en-US" dirty="0" err="1"/>
              <a:t>Orosa</a:t>
            </a:r>
            <a:r>
              <a:rPr lang="en-US" dirty="0"/>
              <a:t>+, arXiv’22]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AE1-B115-7E98-544A-E234DB6E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51AE3-4833-FF0E-00C5-B36A57FD85E6}"/>
              </a:ext>
            </a:extLst>
          </p:cNvPr>
          <p:cNvGrpSpPr/>
          <p:nvPr/>
        </p:nvGrpSpPr>
        <p:grpSpPr>
          <a:xfrm>
            <a:off x="0" y="1845887"/>
            <a:ext cx="9144000" cy="3166227"/>
            <a:chOff x="0" y="1588656"/>
            <a:chExt cx="9144000" cy="3166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31E30-DFE0-35A2-DDF7-DE3B7B4E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8656"/>
              <a:ext cx="9144000" cy="27045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79761-8BED-0E4D-9FEF-5D8F770AF754}"/>
                </a:ext>
              </a:extLst>
            </p:cNvPr>
            <p:cNvSpPr txBox="1"/>
            <p:nvPr/>
          </p:nvSpPr>
          <p:spPr>
            <a:xfrm>
              <a:off x="1120486" y="4293218"/>
              <a:ext cx="69030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  <a:hlinkClick r:id="rId3"/>
                </a:rPr>
                <a:t>https://</a:t>
              </a:r>
              <a:r>
                <a:rPr lang="en-US" sz="2400" dirty="0" err="1">
                  <a:latin typeface="Cambria" panose="02040503050406030204" pitchFamily="18" charset="0"/>
                  <a:hlinkClick r:id="rId3"/>
                </a:rPr>
                <a:t>arxiv.org</a:t>
              </a:r>
              <a:r>
                <a:rPr lang="en-US" sz="2400" dirty="0">
                  <a:latin typeface="Cambria" panose="02040503050406030204" pitchFamily="18" charset="0"/>
                  <a:hlinkClick r:id="rId3"/>
                </a:rPr>
                <a:t>/pdf/2210.04084.pdf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49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2167054" y="965202"/>
            <a:ext cx="270848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74CCBB-5702-CEC5-9B9F-E5FA22A11FA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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Memory Access Patterns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2348495" y="1241211"/>
            <a:ext cx="6328275" cy="157367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memory region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/>
        </p:nvGraphicFramePr>
        <p:xfrm>
          <a:off x="2000975" y="3429000"/>
          <a:ext cx="7143025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680200" y="4231472"/>
            <a:ext cx="20719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1014617" y="3608384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3079404" y="4649069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7143025" y="4068444"/>
            <a:ext cx="1248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0" y="5100178"/>
            <a:ext cx="9144000" cy="1048769"/>
          </a:xfrm>
          <a:prstGeom prst="roundRect">
            <a:avLst>
              <a:gd name="adj" fmla="val 0"/>
            </a:avLst>
          </a:prstGeom>
          <a:solidFill>
            <a:srgbClr val="CC4778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read memory region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91469" y="4426129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minimum activation count to induce a bit flip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B278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36%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Bypasses defenses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91469" y="1320346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Activating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frequently as possible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59226" y="2806374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Keeping the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for a longer time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6397985" y="3301832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36% reduction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</a:t>
              </a:r>
              <a:r>
                <a:rPr kumimoji="0" lang="en-US" sz="2000" b="1" i="1" u="none" strike="noStrike" kern="1200" cap="none" spc="0" normalizeH="0" baseline="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endParaRPr kumimoji="0" lang="en-US" sz="2000" b="1" i="1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 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Bypassing Defenses with Aggressor Row Active Time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8CD191-8F74-AF4A-6530-E8130C6F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4640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 </a:t>
            </a:r>
            <a:r>
              <a:rPr lang="en-US" sz="2400" b="1" dirty="0"/>
              <a:t>(Follow up of our analysis)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4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10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3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43322" y="3297367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0" y="4863925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observe bitflips even with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ONLY ONE activation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3289394" y="2486774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36ns, 47K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7.8µs, only 5K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4991584" y="965202"/>
            <a:ext cx="195520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-1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2451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1394456" y="106146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1406769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936169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4574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2658644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2203936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843693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1038077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300812" y="1756138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477083" y="1756139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300813" y="1756138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8319796" y="1756137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78693" y="3529852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7471749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81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3489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388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300807" y="2220072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4580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7975839" y="1664477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8343274" y="1486948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72348" y="136227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72349" y="2990431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72349" y="464711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1413755" y="1609476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1413754" y="2978816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1413754" y="4369923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7119092" y="965202"/>
            <a:ext cx="2024908" cy="58927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8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987396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038-19B4-4F16-BBF7-CE07B8C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94A0-A578-A5B9-2874-1B84F9A2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Can we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leverage the variation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in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read disturbance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vulnerability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across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DRAM rows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4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to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reduce</a:t>
            </a:r>
            <a:r>
              <a:rPr lang="en-US" sz="3600" dirty="0">
                <a:solidFill>
                  <a:srgbClr val="7030A0"/>
                </a:solidFill>
                <a:ea typeface="Cambria"/>
              </a:rPr>
              <a:t>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the performance overheads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of existing read disturbance solutions?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8F90-101D-9CEF-5CD5-618D368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65201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-2266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-3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4634798" y="965200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1949109" y="1757363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0" y="5460995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-2266" y="5454645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8692444" cy="533692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800" dirty="0"/>
              <a:t>of existing solutions to </a:t>
            </a:r>
            <a:r>
              <a:rPr lang="en-US" sz="28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fewer preventive actions 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00B050"/>
                </a:solidFill>
              </a:rPr>
              <a:t>less vulnerable to read disturbance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more preventive actions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more vulnerable to read disturbance </a:t>
            </a:r>
          </a:p>
          <a:p>
            <a:pPr>
              <a:spcAft>
                <a:spcPts val="1200"/>
              </a:spcAft>
            </a:pP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51788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98410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" y="4168861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5208871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-77552" y="5660004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2249801" y="5658086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4488607" y="5658086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7027225" y="5654367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noFill/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354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3487119" y="3316514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3683430" y="3206823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985769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0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1244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The RowHammer Vulnerability [Kim+, ISCA’14]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14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11 March 2024</a:t>
            </a:r>
          </a:p>
          <a:p>
            <a:r>
              <a:rPr lang="en-US" sz="2000" dirty="0"/>
              <a:t>Huawei Cambridge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11 March 2024</a:t>
            </a:r>
          </a:p>
          <a:p>
            <a:r>
              <a:rPr lang="en-US" sz="20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22150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Current and Future Work Discussion</a:t>
            </a:r>
          </a:p>
        </p:txBody>
      </p:sp>
    </p:spTree>
    <p:extLst>
      <p:ext uri="{BB962C8B-B14F-4D97-AF65-F5344CB8AC3E}">
        <p14:creationId xmlns:p14="http://schemas.microsoft.com/office/powerpoint/2010/main" val="1972233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i="0" dirty="0">
                <a:effectLst/>
              </a:rPr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i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scale-up and are shared </a:t>
            </a:r>
            <a:r>
              <a:rPr lang="en-US" sz="2400" b="0" i="0" dirty="0">
                <a:effectLst/>
              </a:rPr>
              <a:t>across many users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(e.g., disaggregated memory systems)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scale-down</a:t>
            </a:r>
            <a:r>
              <a:rPr lang="en-US" sz="2400" b="0" i="0" dirty="0">
                <a:effectLst/>
              </a:rPr>
              <a:t> in manufacturing technology node size 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support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processing near/using memory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7072374" y="1069640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5068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604558" y="1061870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2658759" y="1068060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RowHammer Mitigation:</a:t>
            </a:r>
            <a:br>
              <a:rPr lang="en-US" dirty="0"/>
            </a:br>
            <a:r>
              <a:rPr lang="en-US" dirty="0"/>
              <a:t>Preventive Refresh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2856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0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540999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418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683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716585" y="1636615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2432254" y="1636615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4153435" y="1636615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5865809" y="1636615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685007" y="3244301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718043" y="3013468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683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716585" y="4980213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3143427" y="4980213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7983728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5546356" y="4980213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7962882" y="4980213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3413940" y="3014801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6096209" y="3013468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3301755" y="3495800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1617738" y="5494167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6093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699908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4059107" y="5490560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6474110" y="5497288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0" y="1874728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Developing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endParaRPr lang="en-US" sz="1200" i="0" dirty="0">
              <a:effectLst/>
              <a:latin typeface="Cambria" panose="02040503050406030204" pitchFamily="18" charset="0"/>
            </a:endParaRPr>
          </a:p>
          <a:p>
            <a:pPr algn="ctr"/>
            <a:r>
              <a:rPr lang="en-US" sz="3200" i="0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and</a:t>
            </a:r>
            <a:r>
              <a:rPr lang="en-US" sz="32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revisiting memory controller designs</a:t>
            </a:r>
            <a:br>
              <a:rPr lang="en-US" sz="1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effectLst/>
                <a:latin typeface="Cambria" panose="02040503050406030204" pitchFamily="18" charset="0"/>
              </a:rPr>
              <a:t> </a:t>
            </a: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enable scientists and engineers to build </a:t>
            </a:r>
            <a:b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</a:br>
            <a:r>
              <a:rPr lang="en-US" sz="2800" b="1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74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78333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459112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81218" y="1278157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627816" y="1276805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148459" y="1275453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506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611746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8" y="3859123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892105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544427" y="3825467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4486181" y="3824068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1790229" y="3047624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72967" y="1992218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cells are vulnerable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bounded temperature range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5591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1013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Heating up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5291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Cooling down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2212974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3938447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5663920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7389393" y="2205839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3938447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5663920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7389393" y="4402304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1881265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RowHammer vulnerability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across DRAM rows and columns due to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and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manufacturing-process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1881265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Minimum hammer count to induce the first bitflip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across rows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 subarray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not as much across subarrays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</a:t>
            </a:r>
            <a:endParaRPr kumimoji="0" lang="en-CH" sz="115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Font Awesome 5 Free Regular" panose="02000503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In-Chip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Variations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32ms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0.16%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Even with a perfect tracker,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7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uiExpand="1" build="allAtOnce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1815128" y="1839602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1693154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933611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290783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6840343" y="1501293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42254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547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Bitline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200181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71450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17410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High Voltage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43048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257842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254588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138767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Agressor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Wordline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toggling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is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85835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-4398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 RowHammer vulnerability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significantly affecting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Wordline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923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231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206441" y="2107024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352826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3774558" y="2402781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7051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7051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7051563" y="3312431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5112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sz="3200" dirty="0"/>
              <a:t>with Commodity DRAM Chips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22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04843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705" y="4648200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206438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</a:t>
            </a:r>
            <a:r>
              <a:rPr lang="en-US" sz="3200" dirty="0"/>
              <a:t>Throttling Unsafe Accesses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012627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4838700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8953" y="2205459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4305301" y="3064478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-1026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7051563" y="2962532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7051563" y="3509668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53688" y="699028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04843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32ms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0.16%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Even with a perfect tracker,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21E8-9486-B27C-809E-0A33FDA78A2B}"/>
              </a:ext>
            </a:extLst>
          </p:cNvPr>
          <p:cNvSpPr/>
          <p:nvPr/>
        </p:nvSpPr>
        <p:spPr>
          <a:xfrm>
            <a:off x="0" y="992147"/>
            <a:ext cx="9141801" cy="543983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EE828-2DE6-1263-DE17-F74E82908BBC}"/>
              </a:ext>
            </a:extLst>
          </p:cNvPr>
          <p:cNvSpPr/>
          <p:nvPr/>
        </p:nvSpPr>
        <p:spPr>
          <a:xfrm>
            <a:off x="0" y="1500340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 attacker can keep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low profile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(e.g., uses 0.16% of activation budget)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 induce bitflips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526E7-E3FA-D143-9DD4-FC9F015E29A2}"/>
              </a:ext>
            </a:extLst>
          </p:cNvPr>
          <p:cNvSpPr/>
          <p:nvPr/>
        </p:nvSpPr>
        <p:spPr>
          <a:xfrm>
            <a:off x="-2199" y="3741246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Preventing bitflips requires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tracking many rows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performing many refreshes</a:t>
            </a:r>
          </a:p>
        </p:txBody>
      </p:sp>
    </p:spTree>
    <p:extLst>
      <p:ext uri="{BB962C8B-B14F-4D97-AF65-F5344CB8AC3E}">
        <p14:creationId xmlns:p14="http://schemas.microsoft.com/office/powerpoint/2010/main" val="39636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5339368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2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36631</TotalTime>
  <Words>12369</Words>
  <Application>Microsoft Macintosh PowerPoint</Application>
  <PresentationFormat>On-screen Show (4:3)</PresentationFormat>
  <Paragraphs>2176</Paragraphs>
  <Slides>126</Slides>
  <Notes>96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126</vt:i4>
      </vt:variant>
    </vt:vector>
  </HeadingPairs>
  <TitlesOfParts>
    <vt:vector size="141" baseType="lpstr">
      <vt:lpstr>ＭＳ Ｐゴシック</vt:lpstr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Office Theme</vt:lpstr>
      <vt:lpstr>1_Office Theme</vt:lpstr>
      <vt:lpstr>Enabling Efficient and Scalable 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An Example RowHammer Mitigation: Preventive Refresh</vt:lpstr>
      <vt:lpstr>Motivation</vt:lpstr>
      <vt:lpstr>Two Main Types of DRAM Refresh</vt:lpstr>
      <vt:lpstr>Two Main Types of DRAM Refresh</vt:lpstr>
      <vt:lpstr>How Large is 1000 Activations?</vt:lpstr>
      <vt:lpstr>How Large is 1000 Activations?</vt:lpstr>
      <vt:lpstr>Read Disturbance is an Outstanding Problem</vt:lpstr>
      <vt:lpstr>Thesis</vt:lpstr>
      <vt:lpstr>My Dissertation Works</vt:lpstr>
      <vt:lpstr>Our Recent Works</vt:lpstr>
      <vt:lpstr>DRAM Testing Infrastructure</vt:lpstr>
      <vt:lpstr>DRAM Chips Tested</vt:lpstr>
      <vt:lpstr>Key Findings: Temperature</vt:lpstr>
      <vt:lpstr>Example Attack Improvement:  Temperature-Dependent Trigger</vt:lpstr>
      <vt:lpstr>Contributions to Understanding RowHammer</vt:lpstr>
      <vt:lpstr>A Follow-Up Work: SpyHammer [Orosa+, arXiv’22] </vt:lpstr>
      <vt:lpstr>Our Recent Works</vt:lpstr>
      <vt:lpstr>Key Findings: Memory Access Patterns</vt:lpstr>
      <vt:lpstr>Example Attack Improvement:  Bypassing Defenses with Aggressor Row Active Time</vt:lpstr>
      <vt:lpstr>Contributions to Understanding RowHammer</vt:lpstr>
      <vt:lpstr>RowPress [Luo+, ISCA 2023] (Follow up of our analysis)</vt:lpstr>
      <vt:lpstr>RowPress vs. RowHammer</vt:lpstr>
      <vt:lpstr>RowPress [Luo+, ISCA 2023]</vt:lpstr>
      <vt:lpstr>Our Recent Works</vt:lpstr>
      <vt:lpstr>Spatial Variation in Read Disturbance Vulnerability Across DRAM Rows 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Our Recent Works</vt:lpstr>
      <vt:lpstr>Motivation</vt:lpstr>
      <vt:lpstr>Motivation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Our Recent Works</vt:lpstr>
      <vt:lpstr>My Dissertation Works</vt:lpstr>
      <vt:lpstr>More Details and Discussion on YouTube </vt:lpstr>
      <vt:lpstr>Enabling Efficient and Scalable  Read Disturbance Mitigation  via New Experimental Insights  into Modern Memory Chips</vt:lpstr>
      <vt:lpstr>Enabling Efficient and Scalable  Read Disturbance Mitigation  via New Experimental Insights  into Modern Memory Chips</vt:lpstr>
      <vt:lpstr>Enabling Efficient and Scalable  Read Disturbance Mitigation  via New Experimental Insights  into Modern Memory Chips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How Large is 1000 Activations?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Memory Access Patterns in Aggressor Row Active Time Analysis</vt:lpstr>
      <vt:lpstr>Thesis Statement</vt:lpstr>
      <vt:lpstr>DRAM Organization</vt:lpstr>
      <vt:lpstr>DRAM Chips Tested</vt:lpstr>
      <vt:lpstr>DRAM Testing Methodology</vt:lpstr>
      <vt:lpstr>Attack Improvement 1:  Making DRAM Cells More Vulnerable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Circuit-Level Justification  Temperature Analysis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125</cp:revision>
  <dcterms:created xsi:type="dcterms:W3CDTF">2023-10-17T14:07:22Z</dcterms:created>
  <dcterms:modified xsi:type="dcterms:W3CDTF">2024-03-11T10:59:17Z</dcterms:modified>
</cp:coreProperties>
</file>